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7" r:id="rId2"/>
    <p:sldId id="258" r:id="rId3"/>
    <p:sldId id="271" r:id="rId4"/>
    <p:sldId id="274" r:id="rId5"/>
    <p:sldId id="262" r:id="rId6"/>
    <p:sldId id="260" r:id="rId7"/>
    <p:sldId id="265" r:id="rId8"/>
    <p:sldId id="263" r:id="rId9"/>
    <p:sldId id="266" r:id="rId10"/>
    <p:sldId id="269" r:id="rId11"/>
    <p:sldId id="270" r:id="rId12"/>
    <p:sldId id="275" r:id="rId13"/>
    <p:sldId id="276" r:id="rId14"/>
    <p:sldId id="264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66" d="100"/>
          <a:sy n="66" d="100"/>
        </p:scale>
        <p:origin x="3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26A95-8229-4FFC-B2B1-1DA683D36756}" type="datetimeFigureOut">
              <a:rPr lang="en-US" smtClean="0"/>
              <a:t>10/4/2023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BAE44-DE47-4C91-B7BB-A1C7E5910A4E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41643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26A95-8229-4FFC-B2B1-1DA683D36756}" type="datetimeFigureOut">
              <a:rPr lang="en-US" smtClean="0"/>
              <a:t>10/4/2023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BAE44-DE47-4C91-B7BB-A1C7E5910A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0704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26A95-8229-4FFC-B2B1-1DA683D36756}" type="datetimeFigureOut">
              <a:rPr lang="en-US" smtClean="0"/>
              <a:t>10/4/2023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BAE44-DE47-4C91-B7BB-A1C7E5910A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664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26A95-8229-4FFC-B2B1-1DA683D36756}" type="datetimeFigureOut">
              <a:rPr lang="en-US" smtClean="0"/>
              <a:t>10/4/2023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BAE44-DE47-4C91-B7BB-A1C7E5910A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583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26A95-8229-4FFC-B2B1-1DA683D36756}" type="datetimeFigureOut">
              <a:rPr lang="en-US" smtClean="0"/>
              <a:t>10/4/2023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BAE44-DE47-4C91-B7BB-A1C7E5910A4E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95009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26A95-8229-4FFC-B2B1-1DA683D36756}" type="datetimeFigureOut">
              <a:rPr lang="en-US" smtClean="0"/>
              <a:t>10/4/2023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BAE44-DE47-4C91-B7BB-A1C7E5910A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8526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26A95-8229-4FFC-B2B1-1DA683D36756}" type="datetimeFigureOut">
              <a:rPr lang="en-US" smtClean="0"/>
              <a:t>10/4/2023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BAE44-DE47-4C91-B7BB-A1C7E5910A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9793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26A95-8229-4FFC-B2B1-1DA683D36756}" type="datetimeFigureOut">
              <a:rPr lang="en-US" smtClean="0"/>
              <a:t>10/4/2023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BAE44-DE47-4C91-B7BB-A1C7E5910A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5453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26A95-8229-4FFC-B2B1-1DA683D36756}" type="datetimeFigureOut">
              <a:rPr lang="en-US" smtClean="0"/>
              <a:t>10/4/2023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BAE44-DE47-4C91-B7BB-A1C7E5910A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74954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72726A95-8229-4FFC-B2B1-1DA683D36756}" type="datetimeFigureOut">
              <a:rPr lang="en-US" smtClean="0"/>
              <a:t>10/4/2023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4CBAE44-DE47-4C91-B7BB-A1C7E5910A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21473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26A95-8229-4FFC-B2B1-1DA683D36756}" type="datetimeFigureOut">
              <a:rPr lang="en-US" smtClean="0"/>
              <a:t>10/4/2023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BAE44-DE47-4C91-B7BB-A1C7E5910A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9081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72726A95-8229-4FFC-B2B1-1DA683D36756}" type="datetimeFigureOut">
              <a:rPr lang="en-US" smtClean="0"/>
              <a:t>10/4/2023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54CBAE44-DE47-4C91-B7BB-A1C7E5910A4E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67152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intellipaat.com/blog/what-is-azure-data-factory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7CA7A88D-1D29-4C2E-8E04-411C18DB16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id="{4862BD95-BE80-4CCD-B3C5-778687DE19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7" name="Straight Connector 11">
            <a:extLst>
              <a:ext uri="{FF2B5EF4-FFF2-40B4-BE49-F238E27FC236}">
                <a16:creationId xmlns:a16="http://schemas.microsoft.com/office/drawing/2014/main" id="{7E980882-9F71-4735-B550-09F0FB4AA2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9" name="Rectangle 13">
            <a:extLst>
              <a:ext uri="{FF2B5EF4-FFF2-40B4-BE49-F238E27FC236}">
                <a16:creationId xmlns:a16="http://schemas.microsoft.com/office/drawing/2014/main" id="{3741B58E-3B65-4A01-A276-975AB2CF8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5">
            <a:extLst>
              <a:ext uri="{FF2B5EF4-FFF2-40B4-BE49-F238E27FC236}">
                <a16:creationId xmlns:a16="http://schemas.microsoft.com/office/drawing/2014/main" id="{7AAC67C3-831B-4AB1-A259-DFB839CAFA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B617A0-6178-ECAB-5B14-2CB71711EC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2370" y="605896"/>
            <a:ext cx="3084844" cy="564620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b="1" i="1" dirty="0">
                <a:solidFill>
                  <a:srgbClr val="FFFFFF"/>
                </a:solidFill>
              </a:rPr>
              <a:t>JOURNEY PPT </a:t>
            </a:r>
            <a:br>
              <a:rPr lang="en-US" sz="3600" b="1" i="1" dirty="0">
                <a:solidFill>
                  <a:srgbClr val="FFFFFF"/>
                </a:solidFill>
              </a:rPr>
            </a:br>
            <a:br>
              <a:rPr lang="en-US" sz="3600" b="1" i="1" dirty="0">
                <a:solidFill>
                  <a:srgbClr val="FFFFFF"/>
                </a:solidFill>
              </a:rPr>
            </a:br>
            <a:r>
              <a:rPr lang="en-US" sz="3600" u="sng" dirty="0">
                <a:solidFill>
                  <a:srgbClr val="FFFFFF"/>
                </a:solidFill>
              </a:rPr>
              <a:t>Technical Onboarding - </a:t>
            </a:r>
            <a:r>
              <a:rPr lang="en-US" sz="3600" b="1" u="sng" dirty="0">
                <a:solidFill>
                  <a:srgbClr val="FFFFFF"/>
                </a:solidFill>
              </a:rPr>
              <a:t>Week 6</a:t>
            </a:r>
            <a:br>
              <a:rPr lang="en-US" sz="3600" b="1" u="sng" dirty="0">
                <a:solidFill>
                  <a:srgbClr val="FFFFFF"/>
                </a:solidFill>
              </a:rPr>
            </a:br>
            <a:br>
              <a:rPr lang="en-US" sz="3600" b="1" u="sng" dirty="0">
                <a:solidFill>
                  <a:srgbClr val="FFFFFF"/>
                </a:solidFill>
              </a:rPr>
            </a:br>
            <a:r>
              <a:rPr lang="en-US" sz="3600" b="1" u="sng" dirty="0">
                <a:solidFill>
                  <a:srgbClr val="FFFFFF"/>
                </a:solidFill>
              </a:rPr>
              <a:t>Custom IDA Bootcamp</a:t>
            </a:r>
          </a:p>
        </p:txBody>
      </p:sp>
      <p:sp>
        <p:nvSpPr>
          <p:cNvPr id="13" name="Rectangle 17">
            <a:extLst>
              <a:ext uri="{FF2B5EF4-FFF2-40B4-BE49-F238E27FC236}">
                <a16:creationId xmlns:a16="http://schemas.microsoft.com/office/drawing/2014/main" id="{054B3F04-9EAC-45C0-B3CE-0387EEA10A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4D4A9E-D15F-B413-8AD0-6C27954494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42016" y="605896"/>
            <a:ext cx="6413663" cy="5646208"/>
          </a:xfrm>
        </p:spPr>
        <p:txBody>
          <a:bodyPr vert="horz" lIns="0" tIns="45720" rIns="0" bIns="45720" rtlCol="0" anchor="ctr">
            <a:norm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Afrin Siddiqui – IDA </a:t>
            </a:r>
          </a:p>
          <a:p>
            <a:pPr fontAlgn="base"/>
            <a:r>
              <a:rPr lang="en-US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lt"/>
              </a:rPr>
              <a:t>Supervisory Organization: PTIY/FBD CC HR and Corporate (Pankaj Janak Kumar) (59726509)</a:t>
            </a:r>
          </a:p>
          <a:p>
            <a:pPr fontAlgn="base"/>
            <a:r>
              <a:rPr lang="en-US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lt"/>
              </a:rPr>
              <a:t>Position Title: 54077724 Associate Data Engineer</a:t>
            </a:r>
          </a:p>
          <a:p>
            <a:pPr fontAlgn="base"/>
            <a:r>
              <a:rPr lang="en-US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lt"/>
              </a:rPr>
              <a:t>Location: Bangalore RMZ-ECO WORLD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Employee ID: </a:t>
            </a:r>
            <a:r>
              <a:rPr lang="en-US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lt"/>
              </a:rPr>
              <a:t>654991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352905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56">
            <a:extLst>
              <a:ext uri="{FF2B5EF4-FFF2-40B4-BE49-F238E27FC236}">
                <a16:creationId xmlns:a16="http://schemas.microsoft.com/office/drawing/2014/main" id="{BD401F6B-8430-4392-A9C1-E7AF1A47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1EF4CA56-5E10-46FC-B8C0-89FC75EA4A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6DDF8255-E454-48AF-9A12-E4291F413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63" name="Rectangle 62">
            <a:extLst>
              <a:ext uri="{FF2B5EF4-FFF2-40B4-BE49-F238E27FC236}">
                <a16:creationId xmlns:a16="http://schemas.microsoft.com/office/drawing/2014/main" id="{1D1EAA85-C9C8-4F7A-A070-2E277096AC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BB2DB0-5035-297B-9921-7A566E8D6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999" y="4550229"/>
            <a:ext cx="10909073" cy="105765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100" b="1">
                <a:solidFill>
                  <a:schemeClr val="tx1">
                    <a:lumMod val="85000"/>
                    <a:lumOff val="15000"/>
                  </a:schemeClr>
                </a:solidFill>
              </a:rPr>
              <a:t>Day 4 – Hands on training/ Practical Work</a:t>
            </a:r>
            <a:endParaRPr lang="en-US" sz="51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76A9BC79-7784-34BC-FC2F-B50ABE51AE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457" y="837807"/>
            <a:ext cx="5131653" cy="3207282"/>
          </a:xfrm>
          <a:prstGeom prst="rect">
            <a:avLst/>
          </a:prstGeom>
        </p:spPr>
      </p:pic>
      <p:sp>
        <p:nvSpPr>
          <p:cNvPr id="65" name="Rectangle 64">
            <a:extLst>
              <a:ext uri="{FF2B5EF4-FFF2-40B4-BE49-F238E27FC236}">
                <a16:creationId xmlns:a16="http://schemas.microsoft.com/office/drawing/2014/main" id="{D893D02E-69A7-40EF-BDED-47B5021068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3996" y="886968"/>
            <a:ext cx="64008" cy="31089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62404A21-EBF9-C071-2D83-E4E89E3DB6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4891" y="842016"/>
            <a:ext cx="5118182" cy="3198863"/>
          </a:xfrm>
          <a:prstGeom prst="rect">
            <a:avLst/>
          </a:prstGeom>
        </p:spPr>
      </p:pic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4533E1D9-B151-4746-926D-23491CB6E5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086" y="5618770"/>
            <a:ext cx="105156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68">
            <a:extLst>
              <a:ext uri="{FF2B5EF4-FFF2-40B4-BE49-F238E27FC236}">
                <a16:creationId xmlns:a16="http://schemas.microsoft.com/office/drawing/2014/main" id="{018A11AE-068C-4AC3-A768-21262FAE5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F91633FC-7B70-4FFC-8242-49BA7AC146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1062933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>
            <a:extLst>
              <a:ext uri="{FF2B5EF4-FFF2-40B4-BE49-F238E27FC236}">
                <a16:creationId xmlns:a16="http://schemas.microsoft.com/office/drawing/2014/main" id="{BD401F6B-8430-4392-A9C1-E7AF1A47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EF4CA56-5E10-46FC-B8C0-89FC75EA4A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6DDF8255-E454-48AF-9A12-E4291F413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58" name="Rectangle 57">
            <a:extLst>
              <a:ext uri="{FF2B5EF4-FFF2-40B4-BE49-F238E27FC236}">
                <a16:creationId xmlns:a16="http://schemas.microsoft.com/office/drawing/2014/main" id="{1D1EAA85-C9C8-4F7A-A070-2E277096AC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BB2DB0-5035-297B-9921-7A566E8D6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999" y="4550229"/>
            <a:ext cx="10909073" cy="105765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100" b="1">
                <a:solidFill>
                  <a:schemeClr val="tx1">
                    <a:lumMod val="85000"/>
                    <a:lumOff val="15000"/>
                  </a:schemeClr>
                </a:solidFill>
              </a:rPr>
              <a:t>Day 4 – Hands on training/ Practical Work</a:t>
            </a:r>
            <a:endParaRPr lang="en-US" sz="51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56B77B91-0C77-1F16-24E0-8180FDEEF7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457" y="837807"/>
            <a:ext cx="5131653" cy="3207282"/>
          </a:xfrm>
          <a:prstGeom prst="rect">
            <a:avLst/>
          </a:prstGeom>
        </p:spPr>
      </p:pic>
      <p:sp>
        <p:nvSpPr>
          <p:cNvPr id="60" name="Rectangle 59">
            <a:extLst>
              <a:ext uri="{FF2B5EF4-FFF2-40B4-BE49-F238E27FC236}">
                <a16:creationId xmlns:a16="http://schemas.microsoft.com/office/drawing/2014/main" id="{D893D02E-69A7-40EF-BDED-47B5021068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3996" y="886968"/>
            <a:ext cx="64008" cy="31089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5CF0DCE4-BF53-3641-3D13-1646363062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4891" y="842016"/>
            <a:ext cx="5118182" cy="3198863"/>
          </a:xfrm>
          <a:prstGeom prst="rect">
            <a:avLst/>
          </a:prstGeom>
        </p:spPr>
      </p:pic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4533E1D9-B151-4746-926D-23491CB6E5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086" y="5618770"/>
            <a:ext cx="105156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ectangle 63">
            <a:extLst>
              <a:ext uri="{FF2B5EF4-FFF2-40B4-BE49-F238E27FC236}">
                <a16:creationId xmlns:a16="http://schemas.microsoft.com/office/drawing/2014/main" id="{018A11AE-068C-4AC3-A768-21262FAE5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F91633FC-7B70-4FFC-8242-49BA7AC146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8567828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4A8A1-B900-668E-5F25-FDC4A54DE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63527"/>
            <a:ext cx="10058400" cy="1450757"/>
          </a:xfrm>
        </p:spPr>
        <p:txBody>
          <a:bodyPr/>
          <a:lstStyle/>
          <a:p>
            <a:r>
              <a:rPr lang="en-US" b="1" dirty="0"/>
              <a:t>Day 5 – Introduction to Kubernetes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A7EE49-0852-2197-8348-D042FC243D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Understood the new-age technology of Kubernetes and how it hosts containers, pods and services.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Learned how to create and run containers on Docker.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99154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BD401F6B-8430-4392-A9C1-E7AF1A47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1EF4CA56-5E10-46FC-B8C0-89FC75EA4A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6DDF8255-E454-48AF-9A12-E4291F413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77" name="Rectangle 76">
            <a:extLst>
              <a:ext uri="{FF2B5EF4-FFF2-40B4-BE49-F238E27FC236}">
                <a16:creationId xmlns:a16="http://schemas.microsoft.com/office/drawing/2014/main" id="{1D1EAA85-C9C8-4F7A-A070-2E277096AC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BB2DB0-5035-297B-9921-7A566E8D6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999" y="4550229"/>
            <a:ext cx="10909073" cy="105765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1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Day 5 – Hands on training/ Practical Work</a:t>
            </a:r>
            <a:endParaRPr lang="en-US" sz="51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7" name="Picture 6" descr="A computer screen shot of a computer&#10;&#10;Description automatically generated">
            <a:extLst>
              <a:ext uri="{FF2B5EF4-FFF2-40B4-BE49-F238E27FC236}">
                <a16:creationId xmlns:a16="http://schemas.microsoft.com/office/drawing/2014/main" id="{C8CD5E79-127A-624F-EC84-1F537CC0CE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457" y="837807"/>
            <a:ext cx="5131653" cy="3207282"/>
          </a:xfrm>
          <a:prstGeom prst="rect">
            <a:avLst/>
          </a:prstGeom>
        </p:spPr>
      </p:pic>
      <p:sp>
        <p:nvSpPr>
          <p:cNvPr id="79" name="Rectangle 78">
            <a:extLst>
              <a:ext uri="{FF2B5EF4-FFF2-40B4-BE49-F238E27FC236}">
                <a16:creationId xmlns:a16="http://schemas.microsoft.com/office/drawing/2014/main" id="{D893D02E-69A7-40EF-BDED-47B5021068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3996" y="886968"/>
            <a:ext cx="64008" cy="31089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98DD281F-E92D-CC2B-649F-3FA277DBDB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4891" y="842016"/>
            <a:ext cx="5118182" cy="3198863"/>
          </a:xfrm>
          <a:prstGeom prst="rect">
            <a:avLst/>
          </a:prstGeom>
        </p:spPr>
      </p:pic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4533E1D9-B151-4746-926D-23491CB6E5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086" y="5618770"/>
            <a:ext cx="105156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ectangle 82">
            <a:extLst>
              <a:ext uri="{FF2B5EF4-FFF2-40B4-BE49-F238E27FC236}">
                <a16:creationId xmlns:a16="http://schemas.microsoft.com/office/drawing/2014/main" id="{018A11AE-068C-4AC3-A768-21262FAE5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F91633FC-7B70-4FFC-8242-49BA7AC146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351571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D1949D-F015-0C93-D171-D1E876CE8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yellow and red shell logo&#10;&#10;Description automatically generated">
            <a:extLst>
              <a:ext uri="{FF2B5EF4-FFF2-40B4-BE49-F238E27FC236}">
                <a16:creationId xmlns:a16="http://schemas.microsoft.com/office/drawing/2014/main" id="{5C0957D6-80BF-E4CA-EE2B-6976E46EB3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6156" y="1806330"/>
            <a:ext cx="4239687" cy="3570263"/>
          </a:xfrm>
        </p:spPr>
      </p:pic>
    </p:spTree>
    <p:extLst>
      <p:ext uri="{BB962C8B-B14F-4D97-AF65-F5344CB8AC3E}">
        <p14:creationId xmlns:p14="http://schemas.microsoft.com/office/powerpoint/2010/main" val="29578159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4A8A1-B900-668E-5F25-FDC4A54DE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63527"/>
            <a:ext cx="10058400" cy="1450757"/>
          </a:xfrm>
        </p:spPr>
        <p:txBody>
          <a:bodyPr/>
          <a:lstStyle/>
          <a:p>
            <a:r>
              <a:rPr lang="en-US" b="1" dirty="0"/>
              <a:t>Day 1 – Azure </a:t>
            </a:r>
            <a:r>
              <a:rPr lang="en-US" b="1" dirty="0" err="1"/>
              <a:t>DataBricks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A7EE49-0852-2197-8348-D042FC243D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Learned about the working of ADB as</a:t>
            </a:r>
            <a:r>
              <a:rPr lang="en-US" b="0" i="0" dirty="0">
                <a:solidFill>
                  <a:srgbClr val="111111"/>
                </a:solidFill>
                <a:effectLst/>
              </a:rPr>
              <a:t> a unified, open analytics platform for building, deploying, sharing, and maintaining enterprise-grade data, analytics, and AI solutions at scale.</a:t>
            </a:r>
            <a:endParaRPr lang="en-US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Understood how to run Azure SQL queries on Azure Data Lake.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b="0" i="0" dirty="0">
                <a:solidFill>
                  <a:schemeClr val="tx1"/>
                </a:solidFill>
                <a:effectLst/>
              </a:rPr>
              <a:t> Ingest into Azure through </a:t>
            </a:r>
            <a:r>
              <a:rPr lang="en-US" b="0" i="0" u="none" strike="noStrike" dirty="0">
                <a:solidFill>
                  <a:schemeClr val="tx1"/>
                </a:solidFill>
                <a:effectLst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Azure Data Factory</a:t>
            </a:r>
            <a:r>
              <a:rPr lang="en-US" b="0" i="0" dirty="0">
                <a:solidFill>
                  <a:schemeClr val="tx1"/>
                </a:solidFill>
                <a:effectLst/>
              </a:rPr>
              <a:t> in batches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b="0" i="0" dirty="0">
                <a:solidFill>
                  <a:schemeClr val="tx1"/>
                </a:solidFill>
                <a:effectLst/>
              </a:rPr>
              <a:t>Stream real-time by using Apache Kafka, Event Hubs, or IoT Hub</a:t>
            </a:r>
          </a:p>
          <a:p>
            <a:pPr>
              <a:buFont typeface="Wingdings" panose="05000000000000000000" pitchFamily="2" charset="2"/>
              <a:buChar char="q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65925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BD401F6B-8430-4392-A9C1-E7AF1A47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EF4CA56-5E10-46FC-B8C0-89FC75EA4A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DDF8255-E454-48AF-9A12-E4291F413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1D1EAA85-C9C8-4F7A-A070-2E277096AC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A849EB-67CC-A3FE-34B1-F699E3B416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999" y="4550229"/>
            <a:ext cx="10909073" cy="105765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200" b="1">
                <a:solidFill>
                  <a:schemeClr val="tx1">
                    <a:lumMod val="85000"/>
                    <a:lumOff val="15000"/>
                  </a:schemeClr>
                </a:solidFill>
              </a:rPr>
              <a:t>Day 1– (Online)Hands on training/ Practical Work</a:t>
            </a:r>
            <a:endParaRPr lang="en-US" sz="42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34D2D489-624A-123A-93AF-CC7638946C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457" y="837807"/>
            <a:ext cx="5131653" cy="3207282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D893D02E-69A7-40EF-BDED-47B5021068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3996" y="886968"/>
            <a:ext cx="64008" cy="31089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4360F168-11B8-81E6-3177-0C0862952C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4891" y="842016"/>
            <a:ext cx="5118182" cy="3198863"/>
          </a:xfrm>
          <a:prstGeom prst="rect">
            <a:avLst/>
          </a:prstGeom>
        </p:spPr>
      </p:pic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4533E1D9-B151-4746-926D-23491CB6E5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086" y="5618770"/>
            <a:ext cx="105156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018A11AE-068C-4AC3-A768-21262FAE5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F91633FC-7B70-4FFC-8242-49BA7AC146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3794977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BD401F6B-8430-4392-A9C1-E7AF1A47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1EF4CA56-5E10-46FC-B8C0-89FC75EA4A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6DDF8255-E454-48AF-9A12-E4291F413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1D1EAA85-C9C8-4F7A-A070-2E277096AC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A849EB-67CC-A3FE-34B1-F699E3B416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999" y="4550229"/>
            <a:ext cx="10909073" cy="105765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200" b="1">
                <a:solidFill>
                  <a:schemeClr val="tx1">
                    <a:lumMod val="85000"/>
                    <a:lumOff val="15000"/>
                  </a:schemeClr>
                </a:solidFill>
              </a:rPr>
              <a:t>Day 1– (Online)Hands on training/ Practical Work</a:t>
            </a:r>
            <a:endParaRPr lang="en-US" sz="42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97F7DA70-5904-8A37-0F17-D8B045E515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457" y="837807"/>
            <a:ext cx="5131653" cy="3207282"/>
          </a:xfrm>
          <a:prstGeom prst="rect">
            <a:avLst/>
          </a:prstGeom>
        </p:spPr>
      </p:pic>
      <p:sp>
        <p:nvSpPr>
          <p:cNvPr id="57" name="Rectangle 56">
            <a:extLst>
              <a:ext uri="{FF2B5EF4-FFF2-40B4-BE49-F238E27FC236}">
                <a16:creationId xmlns:a16="http://schemas.microsoft.com/office/drawing/2014/main" id="{D893D02E-69A7-40EF-BDED-47B5021068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3996" y="886968"/>
            <a:ext cx="64008" cy="31089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435042AA-C1F1-9C0F-7B44-B94B64B562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4891" y="842016"/>
            <a:ext cx="5118182" cy="3198863"/>
          </a:xfrm>
          <a:prstGeom prst="rect">
            <a:avLst/>
          </a:prstGeom>
        </p:spPr>
      </p:pic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4533E1D9-B151-4746-926D-23491CB6E5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086" y="5618770"/>
            <a:ext cx="105156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>
            <a:extLst>
              <a:ext uri="{FF2B5EF4-FFF2-40B4-BE49-F238E27FC236}">
                <a16:creationId xmlns:a16="http://schemas.microsoft.com/office/drawing/2014/main" id="{018A11AE-068C-4AC3-A768-21262FAE5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F91633FC-7B70-4FFC-8242-49BA7AC146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638921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4A8A1-B900-668E-5F25-FDC4A54DE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63527"/>
            <a:ext cx="10058400" cy="1450757"/>
          </a:xfrm>
        </p:spPr>
        <p:txBody>
          <a:bodyPr/>
          <a:lstStyle/>
          <a:p>
            <a:r>
              <a:rPr lang="en-US" b="1" dirty="0"/>
              <a:t>Day 2 – Azure Databricks Cont.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A7EE49-0852-2197-8348-D042FC243D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Learned about the storage system in ADB and it maintains big data.</a:t>
            </a:r>
          </a:p>
          <a:p>
            <a:pPr algn="l"/>
            <a:r>
              <a:rPr lang="en-US" b="1" i="1" dirty="0">
                <a:solidFill>
                  <a:srgbClr val="212529"/>
                </a:solidFill>
                <a:effectLst/>
              </a:rPr>
              <a:t>Data Management</a:t>
            </a:r>
            <a:endParaRPr lang="en-US" i="1" dirty="0">
              <a:solidFill>
                <a:srgbClr val="212529"/>
              </a:solidFill>
            </a:endParaRPr>
          </a:p>
          <a:p>
            <a:pPr algn="l">
              <a:buFont typeface="Wingdings" panose="05000000000000000000" pitchFamily="2" charset="2"/>
              <a:buChar char="q"/>
            </a:pPr>
            <a:r>
              <a:rPr lang="en-US" b="1" i="0" dirty="0">
                <a:solidFill>
                  <a:srgbClr val="212529"/>
                </a:solidFill>
                <a:effectLst/>
              </a:rPr>
              <a:t> Databricks File System (DBFS): </a:t>
            </a:r>
            <a:r>
              <a:rPr lang="en-US" b="0" i="0" dirty="0">
                <a:solidFill>
                  <a:srgbClr val="212529"/>
                </a:solidFill>
                <a:effectLst/>
              </a:rPr>
              <a:t>It is an abstraction layer over the Blob store. It contains directories that can contain files or more directories.</a:t>
            </a:r>
          </a:p>
          <a:p>
            <a:pPr algn="l">
              <a:buFont typeface="Wingdings" panose="05000000000000000000" pitchFamily="2" charset="2"/>
              <a:buChar char="q"/>
            </a:pPr>
            <a:r>
              <a:rPr lang="en-US" b="1" i="0" dirty="0">
                <a:solidFill>
                  <a:srgbClr val="212529"/>
                </a:solidFill>
                <a:effectLst/>
              </a:rPr>
              <a:t> Database: </a:t>
            </a:r>
            <a:r>
              <a:rPr lang="en-US" b="0" i="0" dirty="0">
                <a:solidFill>
                  <a:srgbClr val="212529"/>
                </a:solidFill>
                <a:effectLst/>
              </a:rPr>
              <a:t>It is a collection of information that can be managed and updated.</a:t>
            </a:r>
          </a:p>
          <a:p>
            <a:pPr algn="l">
              <a:buFont typeface="Wingdings" panose="05000000000000000000" pitchFamily="2" charset="2"/>
              <a:buChar char="q"/>
            </a:pPr>
            <a:r>
              <a:rPr lang="en-US" b="1" i="0" dirty="0">
                <a:solidFill>
                  <a:srgbClr val="212529"/>
                </a:solidFill>
                <a:effectLst/>
              </a:rPr>
              <a:t> Table: </a:t>
            </a:r>
            <a:r>
              <a:rPr lang="en-US" b="0" i="0" dirty="0">
                <a:solidFill>
                  <a:srgbClr val="212529"/>
                </a:solidFill>
                <a:effectLst/>
              </a:rPr>
              <a:t>Tables can be queried with Apache Spark SQL and Apache Spark APIs.</a:t>
            </a:r>
          </a:p>
          <a:p>
            <a:pPr algn="l">
              <a:buFont typeface="Wingdings" panose="05000000000000000000" pitchFamily="2" charset="2"/>
              <a:buChar char="q"/>
            </a:pPr>
            <a:r>
              <a:rPr lang="en-US" b="1" i="0" dirty="0">
                <a:solidFill>
                  <a:srgbClr val="212529"/>
                </a:solidFill>
                <a:effectLst/>
              </a:rPr>
              <a:t> </a:t>
            </a:r>
            <a:r>
              <a:rPr lang="en-US" b="1" i="0" dirty="0" err="1">
                <a:solidFill>
                  <a:srgbClr val="212529"/>
                </a:solidFill>
                <a:effectLst/>
              </a:rPr>
              <a:t>Metastore</a:t>
            </a:r>
            <a:r>
              <a:rPr lang="en-US" b="1" i="0" dirty="0">
                <a:solidFill>
                  <a:srgbClr val="212529"/>
                </a:solidFill>
                <a:effectLst/>
              </a:rPr>
              <a:t>: </a:t>
            </a:r>
            <a:r>
              <a:rPr lang="en-US" b="0" i="0" dirty="0">
                <a:solidFill>
                  <a:srgbClr val="212529"/>
                </a:solidFill>
                <a:effectLst/>
              </a:rPr>
              <a:t>It stores information about various tables and partitions in the data warehouse.</a:t>
            </a:r>
          </a:p>
          <a:p>
            <a:pPr>
              <a:buFont typeface="Wingdings" panose="05000000000000000000" pitchFamily="2" charset="2"/>
              <a:buChar char="q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76758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50">
            <a:extLst>
              <a:ext uri="{FF2B5EF4-FFF2-40B4-BE49-F238E27FC236}">
                <a16:creationId xmlns:a16="http://schemas.microsoft.com/office/drawing/2014/main" id="{BD401F6B-8430-4392-A9C1-E7AF1A47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EF4CA56-5E10-46FC-B8C0-89FC75EA4A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6DDF8255-E454-48AF-9A12-E4291F413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57" name="Rectangle 56">
            <a:extLst>
              <a:ext uri="{FF2B5EF4-FFF2-40B4-BE49-F238E27FC236}">
                <a16:creationId xmlns:a16="http://schemas.microsoft.com/office/drawing/2014/main" id="{1D1EAA85-C9C8-4F7A-A070-2E277096AC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A849EB-67CC-A3FE-34B1-F699E3B416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999" y="4550229"/>
            <a:ext cx="10909073" cy="105765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100" b="1">
                <a:solidFill>
                  <a:schemeClr val="tx1">
                    <a:lumMod val="85000"/>
                    <a:lumOff val="15000"/>
                  </a:schemeClr>
                </a:solidFill>
              </a:rPr>
              <a:t>Day 2 – Hands on training/ Practical Work</a:t>
            </a:r>
            <a:endParaRPr lang="en-US" sz="51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375715AF-205F-81F0-EE71-2AD47D6670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457" y="837807"/>
            <a:ext cx="5131653" cy="3207282"/>
          </a:xfrm>
          <a:prstGeom prst="rect">
            <a:avLst/>
          </a:prstGeom>
        </p:spPr>
      </p:pic>
      <p:sp>
        <p:nvSpPr>
          <p:cNvPr id="59" name="Rectangle 58">
            <a:extLst>
              <a:ext uri="{FF2B5EF4-FFF2-40B4-BE49-F238E27FC236}">
                <a16:creationId xmlns:a16="http://schemas.microsoft.com/office/drawing/2014/main" id="{D893D02E-69A7-40EF-BDED-47B5021068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3996" y="886968"/>
            <a:ext cx="64008" cy="31089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1F330108-DEB7-A54F-9A78-470B863688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4891" y="842016"/>
            <a:ext cx="5118182" cy="3198863"/>
          </a:xfrm>
          <a:prstGeom prst="rect">
            <a:avLst/>
          </a:prstGeom>
        </p:spPr>
      </p:pic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4533E1D9-B151-4746-926D-23491CB6E5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086" y="5618770"/>
            <a:ext cx="105156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 62">
            <a:extLst>
              <a:ext uri="{FF2B5EF4-FFF2-40B4-BE49-F238E27FC236}">
                <a16:creationId xmlns:a16="http://schemas.microsoft.com/office/drawing/2014/main" id="{018A11AE-068C-4AC3-A768-21262FAE5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F91633FC-7B70-4FFC-8242-49BA7AC146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5375915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4A8A1-B900-668E-5F25-FDC4A54DE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63527"/>
            <a:ext cx="10058400" cy="1450757"/>
          </a:xfrm>
        </p:spPr>
        <p:txBody>
          <a:bodyPr/>
          <a:lstStyle/>
          <a:p>
            <a:r>
              <a:rPr lang="en-US" b="1" dirty="0"/>
              <a:t>Day 3 – Data Engineering with ADB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A7EE49-0852-2197-8348-D042FC243D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Worked in on real – time dataset and performed data analysis to extract actionable insights.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Learned how to run jobs in DBFS</a:t>
            </a:r>
          </a:p>
          <a:p>
            <a:pPr algn="l">
              <a:buFont typeface="Wingdings" panose="05000000000000000000" pitchFamily="2" charset="2"/>
              <a:buChar char="q"/>
            </a:pPr>
            <a:r>
              <a:rPr lang="en-US" sz="1900" b="1" i="0" dirty="0">
                <a:solidFill>
                  <a:srgbClr val="212529"/>
                </a:solidFill>
                <a:effectLst/>
              </a:rPr>
              <a:t> Cluster: </a:t>
            </a:r>
            <a:r>
              <a:rPr lang="en-US" sz="1900" b="0" i="0" dirty="0">
                <a:solidFill>
                  <a:srgbClr val="212529"/>
                </a:solidFill>
                <a:effectLst/>
              </a:rPr>
              <a:t>It is a set of computation resources and configurations on which we can run notebooks and jobs. These are of two types: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900" b="1" i="0" dirty="0">
                <a:solidFill>
                  <a:srgbClr val="212529"/>
                </a:solidFill>
                <a:effectLst/>
              </a:rPr>
              <a:t>All-purpose: </a:t>
            </a:r>
            <a:r>
              <a:rPr lang="en-US" sz="1900" b="0" i="0" dirty="0">
                <a:solidFill>
                  <a:srgbClr val="212529"/>
                </a:solidFill>
                <a:effectLst/>
              </a:rPr>
              <a:t>We create an all-purpose cluster by using UI, CLI, or REST API. We can manually terminate and restart an all-purpose cluster. Multiple users can share such clusters to do collaborative, interactive analysis.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900" b="1" i="0" dirty="0">
                <a:solidFill>
                  <a:srgbClr val="212529"/>
                </a:solidFill>
                <a:effectLst/>
              </a:rPr>
              <a:t>Job: </a:t>
            </a:r>
            <a:r>
              <a:rPr lang="en-US" sz="1900" b="0" i="0" dirty="0">
                <a:solidFill>
                  <a:srgbClr val="212529"/>
                </a:solidFill>
                <a:effectLst/>
              </a:rPr>
              <a:t>The Azure Databricks job scheduler creates a job cluster when we run a job on a new job cluster and terminates the cluster when the job is complete. We cannot restart a job cluster.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Worked with Azure Blobs/ADLS for data ingestion.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Concept of Batch vs Streaming data.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81098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>
            <a:extLst>
              <a:ext uri="{FF2B5EF4-FFF2-40B4-BE49-F238E27FC236}">
                <a16:creationId xmlns:a16="http://schemas.microsoft.com/office/drawing/2014/main" id="{BD401F6B-8430-4392-A9C1-E7AF1A47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1EF4CA56-5E10-46FC-B8C0-89FC75EA4A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6DDF8255-E454-48AF-9A12-E4291F413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59" name="Rectangle 58">
            <a:extLst>
              <a:ext uri="{FF2B5EF4-FFF2-40B4-BE49-F238E27FC236}">
                <a16:creationId xmlns:a16="http://schemas.microsoft.com/office/drawing/2014/main" id="{1D1EAA85-C9C8-4F7A-A070-2E277096AC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BB2DB0-5035-297B-9921-7A566E8D6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999" y="4550229"/>
            <a:ext cx="10909073" cy="105765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100" b="1">
                <a:solidFill>
                  <a:schemeClr val="tx1">
                    <a:lumMod val="85000"/>
                    <a:lumOff val="15000"/>
                  </a:schemeClr>
                </a:solidFill>
              </a:rPr>
              <a:t>Day 3 – Hands on training/ Practical Work</a:t>
            </a:r>
            <a:endParaRPr lang="en-US" sz="51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345EED32-459C-A45D-5C18-F48F02535E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457" y="837807"/>
            <a:ext cx="5131653" cy="3207282"/>
          </a:xfrm>
          <a:prstGeom prst="rect">
            <a:avLst/>
          </a:prstGeom>
        </p:spPr>
      </p:pic>
      <p:sp>
        <p:nvSpPr>
          <p:cNvPr id="61" name="Rectangle 60">
            <a:extLst>
              <a:ext uri="{FF2B5EF4-FFF2-40B4-BE49-F238E27FC236}">
                <a16:creationId xmlns:a16="http://schemas.microsoft.com/office/drawing/2014/main" id="{D893D02E-69A7-40EF-BDED-47B5021068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3996" y="886968"/>
            <a:ext cx="64008" cy="31089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964378BE-EDE1-A58A-0AEF-C46E43B04F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4891" y="842016"/>
            <a:ext cx="5118182" cy="3198863"/>
          </a:xfrm>
          <a:prstGeom prst="rect">
            <a:avLst/>
          </a:prstGeom>
        </p:spPr>
      </p:pic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4533E1D9-B151-4746-926D-23491CB6E5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086" y="5618770"/>
            <a:ext cx="105156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tangle 64">
            <a:extLst>
              <a:ext uri="{FF2B5EF4-FFF2-40B4-BE49-F238E27FC236}">
                <a16:creationId xmlns:a16="http://schemas.microsoft.com/office/drawing/2014/main" id="{018A11AE-068C-4AC3-A768-21262FAE5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F91633FC-7B70-4FFC-8242-49BA7AC146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4026613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4A8A1-B900-668E-5F25-FDC4A54DE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63527"/>
            <a:ext cx="10058400" cy="1450757"/>
          </a:xfrm>
        </p:spPr>
        <p:txBody>
          <a:bodyPr/>
          <a:lstStyle/>
          <a:p>
            <a:r>
              <a:rPr lang="en-US" b="1" dirty="0"/>
              <a:t>Day 4 – </a:t>
            </a:r>
            <a:r>
              <a:rPr lang="en-US" b="1" dirty="0" err="1"/>
              <a:t>Virtualization_Evolution</a:t>
            </a:r>
            <a:r>
              <a:rPr lang="en-US" b="1" dirty="0"/>
              <a:t> of Cloud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A7EE49-0852-2197-8348-D042FC243D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Did hands on </a:t>
            </a:r>
            <a:r>
              <a:rPr lang="en-US" dirty="0" err="1"/>
              <a:t>practicals</a:t>
            </a:r>
            <a:r>
              <a:rPr lang="en-US" dirty="0"/>
              <a:t> of Azure Databricks bricks using different datasets.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</a:t>
            </a:r>
            <a:r>
              <a:rPr lang="en-US" dirty="0" err="1"/>
              <a:t>Utilised</a:t>
            </a:r>
            <a:r>
              <a:rPr lang="en-US" dirty="0"/>
              <a:t> remote desktops to run ML jobs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5505951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514949"/>
      </a:dk2>
      <a:lt2>
        <a:srgbClr val="E1E1DB"/>
      </a:lt2>
      <a:accent1>
        <a:srgbClr val="9DBFBE"/>
      </a:accent1>
      <a:accent2>
        <a:srgbClr val="DB8631"/>
      </a:accent2>
      <a:accent3>
        <a:srgbClr val="E3CC5A"/>
      </a:accent3>
      <a:accent4>
        <a:srgbClr val="ACADA8"/>
      </a:accent4>
      <a:accent5>
        <a:srgbClr val="927C61"/>
      </a:accent5>
      <a:accent6>
        <a:srgbClr val="B3B435"/>
      </a:accent6>
      <a:hlink>
        <a:srgbClr val="0000FF"/>
      </a:hlink>
      <a:folHlink>
        <a:srgbClr val="800080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243AF7DC-D15B-41C0-AE81-23980D1B9FC4}"/>
    </a:ext>
  </a:extLst>
</a:theme>
</file>

<file path=docMetadata/LabelInfo.xml><?xml version="1.0" encoding="utf-8"?>
<clbl:labelList xmlns:clbl="http://schemas.microsoft.com/office/2020/mipLabelMetadata">
  <clbl:label id="{d0cb1e24-a0e2-4a4c-9340-733297c9cd7c}" enabled="1" method="Privileged" siteId="{db1e96a8-a3da-442a-930b-235cac24cd5c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TM02900769[[fn=Retrospect]]</Template>
  <TotalTime>1458</TotalTime>
  <Words>515</Words>
  <Application>Microsoft Office PowerPoint</Application>
  <PresentationFormat>Widescreen</PresentationFormat>
  <Paragraphs>39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Wingdings</vt:lpstr>
      <vt:lpstr>Retrospect</vt:lpstr>
      <vt:lpstr>JOURNEY PPT   Technical Onboarding - Week 6  Custom IDA Bootcamp</vt:lpstr>
      <vt:lpstr>Day 1 – Azure DataBricks</vt:lpstr>
      <vt:lpstr>Day 1– (Online)Hands on training/ Practical Work</vt:lpstr>
      <vt:lpstr>Day 1– (Online)Hands on training/ Practical Work</vt:lpstr>
      <vt:lpstr>Day 2 – Azure Databricks Cont.</vt:lpstr>
      <vt:lpstr>Day 2 – Hands on training/ Practical Work</vt:lpstr>
      <vt:lpstr>Day 3 – Data Engineering with ADB</vt:lpstr>
      <vt:lpstr>Day 3 – Hands on training/ Practical Work</vt:lpstr>
      <vt:lpstr>Day 4 – Virtualization_Evolution of Cloud</vt:lpstr>
      <vt:lpstr>Day 4 – Hands on training/ Practical Work</vt:lpstr>
      <vt:lpstr>Day 4 – Hands on training/ Practical Work</vt:lpstr>
      <vt:lpstr>Day 5 – Introduction to Kubernetes</vt:lpstr>
      <vt:lpstr>Day 5 – Hands on training/ Practical Work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JOURNEY PPT   Technical Onboarding - Week 2</dc:title>
  <dc:creator>Siddiqui, Afrin SBOBNG-PTIY/FBD</dc:creator>
  <cp:lastModifiedBy>Siddiqui, Afrin SBOBNG-PTIY/FBD</cp:lastModifiedBy>
  <cp:revision>5</cp:revision>
  <dcterms:created xsi:type="dcterms:W3CDTF">2023-09-01T04:42:54Z</dcterms:created>
  <dcterms:modified xsi:type="dcterms:W3CDTF">2023-10-04T13:34:43Z</dcterms:modified>
</cp:coreProperties>
</file>